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9" r:id="rId4"/>
    <p:sldId id="256" r:id="rId5"/>
    <p:sldId id="274" r:id="rId6"/>
    <p:sldId id="258" r:id="rId7"/>
    <p:sldId id="278" r:id="rId8"/>
    <p:sldId id="259" r:id="rId9"/>
    <p:sldId id="260" r:id="rId10"/>
    <p:sldId id="275" r:id="rId11"/>
    <p:sldId id="276" r:id="rId12"/>
    <p:sldId id="279" r:id="rId13"/>
    <p:sldId id="277" r:id="rId14"/>
    <p:sldId id="261" r:id="rId15"/>
    <p:sldId id="262" r:id="rId16"/>
    <p:sldId id="283" r:id="rId17"/>
    <p:sldId id="280" r:id="rId18"/>
    <p:sldId id="281" r:id="rId19"/>
    <p:sldId id="282" r:id="rId20"/>
    <p:sldId id="285" r:id="rId21"/>
    <p:sldId id="284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CC"/>
    <a:srgbClr val="CC00CC"/>
    <a:srgbClr val="FF0066"/>
    <a:srgbClr val="660033"/>
    <a:srgbClr val="00808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5B54A-20DF-4FB5-B34E-B70D9D32E5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F94B-E5A2-4861-B83A-1FB40117EA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23414" y="971331"/>
          <a:ext cx="6894192" cy="59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419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there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plural noun?</a:t>
                      </a:r>
                      <a:endParaRPr lang="en-US" sz="3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95902" y="4065216"/>
          <a:ext cx="8387326" cy="59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732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many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plural Noun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there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…..? </a:t>
                      </a:r>
                      <a:endParaRPr lang="en-US" sz="3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50603" y="4936738"/>
            <a:ext cx="9116595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 How many </a:t>
            </a: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chefs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are there on the ship? </a:t>
            </a:r>
            <a:endParaRPr kumimoji="0" lang="en-US" altLang="en-US" sz="3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       </a:t>
            </a:r>
            <a:r>
              <a:rPr kumimoji="0" lang="en-US" altLang="en-US" sz="3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are </a:t>
            </a: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50 chefs</a:t>
            </a:r>
            <a:r>
              <a:rPr kumimoji="0" lang="en-US" altLang="en-US" sz="3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kumimoji="0" lang="en-US" alt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838" y="963731"/>
            <a:ext cx="11835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(?) : </a:t>
            </a:r>
            <a:endParaRPr kumimoji="0" lang="en-US" altLang="en-US" sz="3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3414" y="1713885"/>
            <a:ext cx="949992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there are. / No, there aren’t.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633" y="2463346"/>
            <a:ext cx="87808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400" b="0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 there </a:t>
            </a:r>
            <a:r>
              <a:rPr kumimoji="0" lang="en-US" altLang="en-US" sz="3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any</a:t>
            </a:r>
            <a:r>
              <a:rPr kumimoji="0" lang="en-US" altLang="en-US" sz="3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swimming pools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on the ship?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3414" y="3057199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there are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240" y="2314119"/>
            <a:ext cx="10546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660033"/>
                </a:solidFill>
                <a:effectLst/>
                <a:latin typeface="VNI-Palatin" pitchFamily="2" charset="0"/>
                <a:ea typeface="MS Mincho" panose="02020609040205080304" pitchFamily="49" charset="-128"/>
              </a:rPr>
              <a:t>Choose the correct words in the Rules. </a:t>
            </a:r>
            <a:endParaRPr lang="en-US" sz="4800" dirty="0">
              <a:solidFill>
                <a:srgbClr val="660033"/>
              </a:solidFill>
              <a:latin typeface="VNI-Palati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31826" y="701041"/>
            <a:ext cx="10928348" cy="57108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ules लोगो | ज्वलंत पाठ से मुक्त नाम डिजाइन उपकरण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>
            <a:fillRect/>
          </a:stretch>
        </p:blipFill>
        <p:spPr bwMode="auto">
          <a:xfrm rot="20366419">
            <a:off x="143971" y="295854"/>
            <a:ext cx="2499490" cy="11851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2428" y="4618241"/>
            <a:ext cx="539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… ?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198" y="1559266"/>
            <a:ext cx="6385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We use                    in questions.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198" y="2304061"/>
            <a:ext cx="9987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No, there isn’t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198" y="3448012"/>
            <a:ext cx="10068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there are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No, there aren’t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7801" y="1571693"/>
            <a:ext cx="1503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1478" y="2333948"/>
            <a:ext cx="3048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97157" y="3471033"/>
            <a:ext cx="3343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nouns </a:t>
            </a:r>
            <a:r>
              <a:rPr lang="en-US" sz="3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000" dirty="0">
              <a:solidFill>
                <a:srgbClr val="C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93716" y="3870014"/>
            <a:ext cx="2797284" cy="562372"/>
            <a:chOff x="1393716" y="3870014"/>
            <a:chExt cx="2797284" cy="562372"/>
          </a:xfrm>
        </p:grpSpPr>
        <p:sp>
          <p:nvSpPr>
            <p:cNvPr id="25" name="TextBox 24"/>
            <p:cNvSpPr txBox="1"/>
            <p:nvPr/>
          </p:nvSpPr>
          <p:spPr>
            <a:xfrm>
              <a:off x="1393716" y="3870014"/>
              <a:ext cx="23858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plural nouns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59480" y="3878388"/>
              <a:ext cx="7315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0" i="0" dirty="0">
                  <a:solidFill>
                    <a:srgbClr val="24202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96000" y="4664463"/>
            <a:ext cx="28752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nouns </a:t>
            </a:r>
            <a:r>
              <a:rPr lang="en-US" sz="3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43674" y="4664463"/>
            <a:ext cx="23858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plural nouns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3825240" y="1583501"/>
            <a:ext cx="1143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endParaRPr lang="en-US" sz="3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93717" y="2341624"/>
            <a:ext cx="10006685" cy="1015646"/>
            <a:chOff x="1393717" y="2341624"/>
            <a:chExt cx="10006685" cy="1015646"/>
          </a:xfrm>
        </p:grpSpPr>
        <p:sp>
          <p:nvSpPr>
            <p:cNvPr id="21" name="TextBox 20"/>
            <p:cNvSpPr txBox="1"/>
            <p:nvPr/>
          </p:nvSpPr>
          <p:spPr>
            <a:xfrm>
              <a:off x="1393717" y="2803272"/>
              <a:ext cx="334313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plural nouns</a:t>
              </a:r>
              <a:r>
                <a:rPr lang="en-US" sz="30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668882" y="2341624"/>
              <a:ext cx="7315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3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591195" y="3448012"/>
            <a:ext cx="2797284" cy="562372"/>
            <a:chOff x="1393716" y="3870014"/>
            <a:chExt cx="2797284" cy="562372"/>
          </a:xfrm>
        </p:grpSpPr>
        <p:sp>
          <p:nvSpPr>
            <p:cNvPr id="43" name="TextBox 42"/>
            <p:cNvSpPr txBox="1"/>
            <p:nvPr/>
          </p:nvSpPr>
          <p:spPr>
            <a:xfrm>
              <a:off x="1393716" y="3870014"/>
              <a:ext cx="23858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plural nouns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9480" y="3878388"/>
              <a:ext cx="7315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0" i="0" dirty="0">
                  <a:solidFill>
                    <a:srgbClr val="24202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05729 -0.001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2657 -0.0039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2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100+ Hình nền PowerPoint đẹp nhất - Hedieuhanh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544320" y="710352"/>
          <a:ext cx="10495280" cy="543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640"/>
                <a:gridCol w="5247640"/>
              </a:tblGrid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Is there a</a:t>
                      </a:r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people are there?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Are there</a:t>
                      </a:r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a good school?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Is there an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sports </a:t>
                      </a:r>
                      <a:r>
                        <a:rPr lang="en-US" sz="3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centre</a:t>
                      </a:r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How many 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bridges?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Is there 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old part?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Are there any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any five-star hotels? 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008120" y="1278642"/>
            <a:ext cx="2809240" cy="17693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163321"/>
            <a:ext cx="2931160" cy="35611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40879" y="3988871"/>
            <a:ext cx="2184101" cy="18385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09720" y="3063318"/>
            <a:ext cx="2707640" cy="18147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09720" y="1263324"/>
            <a:ext cx="2707640" cy="27779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07757" y="2163321"/>
            <a:ext cx="2984203" cy="27626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915" y="1865293"/>
            <a:ext cx="11627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Complete the questions with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onstantia" panose="02030602050306030303" pitchFamily="18" charset="0"/>
              </a:rPr>
              <a:t>IS THERE </a:t>
            </a:r>
            <a:r>
              <a:rPr lang="en-US" sz="3200" b="1" i="1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… ?</a:t>
            </a:r>
            <a:r>
              <a:rPr lang="en-US" sz="3200" b="1" dirty="0">
                <a:solidFill>
                  <a:srgbClr val="660033"/>
                </a:solidFill>
                <a:latin typeface="Constantia" panose="02030602050306030303" pitchFamily="18" charset="0"/>
              </a:rPr>
              <a:t> ,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onstantia" panose="02030602050306030303" pitchFamily="18" charset="0"/>
              </a:rPr>
              <a:t>ARE THERE </a:t>
            </a:r>
            <a:r>
              <a:rPr lang="en-US" sz="3200" b="1" i="1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… ? </a:t>
            </a:r>
            <a:r>
              <a:rPr lang="en-US" sz="3200" b="1" i="0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and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onstantia" panose="02030602050306030303" pitchFamily="18" charset="0"/>
              </a:rPr>
              <a:t>HOW MANY </a:t>
            </a:r>
            <a:r>
              <a:rPr lang="en-US" sz="3200" b="1" i="1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… ?. </a:t>
            </a:r>
            <a:endParaRPr lang="en-US" sz="3200" dirty="0">
              <a:solidFill>
                <a:srgbClr val="660033"/>
              </a:solidFill>
              <a:latin typeface="Constantia" panose="02030602050306030303" pitchFamily="18" charset="0"/>
            </a:endParaRPr>
          </a:p>
        </p:txBody>
      </p:sp>
      <p:pic>
        <p:nvPicPr>
          <p:cNvPr id="9218" name="Picture 2" descr="Homework Icon Images | Free Vectors, Stock Photos &amp; PS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3271520"/>
            <a:ext cx="3723278" cy="3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Pin di drug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6360" y="1469615"/>
            <a:ext cx="9319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___________any trees in your town or city?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6360" y="2477875"/>
            <a:ext cx="924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__________ a park or a sports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6360" y="3554720"/>
            <a:ext cx="973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_____________ swimming pools are there?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5580" y="4497995"/>
            <a:ext cx="1072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____________ any exciting places for young people?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580" y="5441270"/>
            <a:ext cx="987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_____________ people live in your town?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8181" y="1438836"/>
            <a:ext cx="220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there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6623" y="2429442"/>
            <a:ext cx="220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Is there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6623" y="3462748"/>
            <a:ext cx="2499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How many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7743" y="4467216"/>
            <a:ext cx="220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there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6623" y="5374634"/>
            <a:ext cx="2499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How many </a:t>
            </a:r>
            <a:endParaRPr lang="en-US" sz="3600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3971" y="2736631"/>
            <a:ext cx="10116197" cy="6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 use 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“the” </a:t>
            </a: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 talk about a particular thing.</a:t>
            </a:r>
            <a:endParaRPr lang="en-US" sz="34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94408" y="1918273"/>
            <a:ext cx="10116197" cy="384538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ules लोगो | ज्वलंत पाठ से मुक्त नाम डिजाइन उपकरण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>
            <a:fillRect/>
          </a:stretch>
        </p:blipFill>
        <p:spPr bwMode="auto">
          <a:xfrm rot="20366419">
            <a:off x="357331" y="1325706"/>
            <a:ext cx="2499490" cy="11851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5321" y="724112"/>
            <a:ext cx="880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MS Mincho" panose="02020609040205080304" pitchFamily="49" charset="-128"/>
              </a:rPr>
              <a:t>DEFINITE AND ZERO ARTICLE</a:t>
            </a:r>
            <a:endParaRPr lang="en-US" sz="40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971" y="3626461"/>
            <a:ext cx="9704057" cy="6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 use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zero article” </a:t>
            </a: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 talk about things in general. </a:t>
            </a:r>
            <a:endParaRPr lang="en-US" sz="34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Complete the sentences with the or </a:t>
            </a:r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⏀</a:t>
            </a:r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.</a:t>
            </a:r>
            <a:endParaRPr lang="en-US" sz="36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9" y="1232640"/>
            <a:ext cx="1281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There are a lot of things to do on ______ cruise ship.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99" y="2297137"/>
            <a:ext cx="1145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 go running in _______ park near my house.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199" y="3312522"/>
            <a:ext cx="1061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I think _______ climbing is an exciting sport.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199" y="4203095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My dad likes cooking _______ food.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199" y="5117495"/>
            <a:ext cx="1121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There are lots of boats at ________ Cai Rang floating market.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0940" y="1201861"/>
            <a:ext cx="1470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the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7740" y="2266358"/>
            <a:ext cx="1470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the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258060" y="3259341"/>
            <a:ext cx="8001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⏀</a:t>
            </a:r>
            <a:endParaRPr lang="en-US" sz="3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1746" y="4152068"/>
            <a:ext cx="8001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⏀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7251" y="5055939"/>
            <a:ext cx="1470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the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80 Hình nền ý tưởng | hình nền, hình ảnh, ảnh tường cho điện thoại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4741" r="2500" b="6223"/>
          <a:stretch>
            <a:fillRect/>
          </a:stretch>
        </p:blipFill>
        <p:spPr bwMode="auto">
          <a:xfrm>
            <a:off x="-91440" y="0"/>
            <a:ext cx="12385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980" y="3212068"/>
            <a:ext cx="10767060" cy="1015663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dirty="0">
                <a:solidFill>
                  <a:srgbClr val="99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NI-Fato" pitchFamily="2" charset="0"/>
                <a:ea typeface="MS Mincho" panose="02020609040205080304" pitchFamily="49" charset="-128"/>
              </a:rPr>
              <a:t>“I WANT TO BE A DESIGNER”</a:t>
            </a:r>
            <a:endParaRPr lang="en-US" sz="6000" b="1" dirty="0">
              <a:solidFill>
                <a:srgbClr val="9900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VNI-Fato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làm Slide chào hỏi 5 - Dạy học onlin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08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1360" y="2195810"/>
            <a:ext cx="7731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Bradley Hand ITC" panose="03070402050302030203" pitchFamily="66" charset="0"/>
                <a:ea typeface="MS Mincho" panose="02020609040205080304" pitchFamily="49" charset="-128"/>
              </a:rPr>
              <a:t>Let’s d</a:t>
            </a:r>
            <a:r>
              <a:rPr lang="en-US" sz="5400" b="1" i="1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MS Mincho" panose="02020609040205080304" pitchFamily="49" charset="-128"/>
              </a:rPr>
              <a:t>esign your dream amusement park. </a:t>
            </a:r>
            <a:endParaRPr lang="en-US" sz="54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àu Xanh Lá Cây Phim Hoạt Hình Gà Lá, Bọ, Ngữ, Nền Hình nền Vector để tải 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00"/>
            <a:ext cx="12186330" cy="68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1010" y="2401825"/>
            <a:ext cx="8438350" cy="142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err="1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Segoe UI Light" panose="020B0502040204020203" pitchFamily="34" charset="0"/>
              </a:rPr>
              <a:t>Noughts</a:t>
            </a:r>
            <a:r>
              <a:rPr lang="en-US" sz="660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Segoe UI Light" panose="020B0502040204020203" pitchFamily="34" charset="0"/>
              </a:rPr>
              <a:t> and crosses</a:t>
            </a:r>
            <a:endParaRPr lang="en-US" sz="660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rgbClr val="D6009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ritannic Bold" panose="020B0903060703020204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2560" y="2151235"/>
            <a:ext cx="95605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structures.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Write a description of your amusement park. Use the preposition in the Starter Unit.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  <a:endParaRPr lang="en-US" sz="6500" b="1" kern="10" dirty="0">
              <a:ln w="9525">
                <a:solidFill>
                  <a:srgbClr val="0000FF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  <a:cs typeface="Gisha" panose="020B0502040204020203" pitchFamily="34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437197" y="770137"/>
          <a:ext cx="8612325" cy="531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75"/>
                <a:gridCol w="2870775"/>
                <a:gridCol w="2870775"/>
              </a:tblGrid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8599" y="1322773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library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3538" y="1363351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2000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820" y="1066754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swimming pools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072" y="3059667"/>
            <a:ext cx="127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250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005" y="3068544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school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3195" y="2885403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climbing wall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830" y="4796561"/>
            <a:ext cx="200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park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5506" y="4796561"/>
            <a:ext cx="104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2046" y="4864963"/>
            <a:ext cx="19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6360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Multiplication Sign 14"/>
          <p:cNvSpPr/>
          <p:nvPr/>
        </p:nvSpPr>
        <p:spPr>
          <a:xfrm>
            <a:off x="1692673" y="77013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le: Hollow 15"/>
          <p:cNvSpPr/>
          <p:nvPr/>
        </p:nvSpPr>
        <p:spPr>
          <a:xfrm>
            <a:off x="2165655" y="1057473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oa 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15183" y="2191862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tim 1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3950979" y="22670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oa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5622" y="2191862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tim 2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6835808" y="225820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oa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70807" y="5754383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tim 9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9724359" y="579409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a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017" y="3963021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tim 6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9708203" y="401160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oa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68394" y="3964016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5" name="tim 5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6884092" y="403035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oa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953" y="3955018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tim 4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3944017" y="40124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oa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0892" y="2197081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9" name="tim 3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9709956" y="225454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oa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0168" y="5730328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1" name="tim 7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3935964" y="578779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oa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71735" y="5742890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tim 8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6807531" y="581811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x2"/>
          <p:cNvSpPr/>
          <p:nvPr/>
        </p:nvSpPr>
        <p:spPr>
          <a:xfrm>
            <a:off x="4614036" y="737155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òn 2"/>
          <p:cNvSpPr/>
          <p:nvPr/>
        </p:nvSpPr>
        <p:spPr>
          <a:xfrm>
            <a:off x="5018811" y="112824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òn 8"/>
          <p:cNvSpPr/>
          <p:nvPr/>
        </p:nvSpPr>
        <p:spPr>
          <a:xfrm>
            <a:off x="5113538" y="467723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x6"/>
          <p:cNvSpPr/>
          <p:nvPr/>
        </p:nvSpPr>
        <p:spPr>
          <a:xfrm>
            <a:off x="7584059" y="2605752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òn 7"/>
          <p:cNvSpPr/>
          <p:nvPr/>
        </p:nvSpPr>
        <p:spPr>
          <a:xfrm>
            <a:off x="2241735" y="45341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8"/>
          <p:cNvSpPr/>
          <p:nvPr/>
        </p:nvSpPr>
        <p:spPr>
          <a:xfrm>
            <a:off x="4684598" y="4294533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òn 6"/>
          <p:cNvSpPr/>
          <p:nvPr/>
        </p:nvSpPr>
        <p:spPr>
          <a:xfrm>
            <a:off x="8081175" y="291759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x4"/>
          <p:cNvSpPr/>
          <p:nvPr/>
        </p:nvSpPr>
        <p:spPr>
          <a:xfrm>
            <a:off x="1725470" y="2593170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òn 5"/>
          <p:cNvSpPr/>
          <p:nvPr/>
        </p:nvSpPr>
        <p:spPr>
          <a:xfrm>
            <a:off x="5143621" y="283088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5"/>
          <p:cNvSpPr/>
          <p:nvPr/>
        </p:nvSpPr>
        <p:spPr>
          <a:xfrm>
            <a:off x="4670290" y="247595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òn 4"/>
          <p:cNvSpPr/>
          <p:nvPr/>
        </p:nvSpPr>
        <p:spPr>
          <a:xfrm>
            <a:off x="2128049" y="29156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7"/>
          <p:cNvSpPr/>
          <p:nvPr/>
        </p:nvSpPr>
        <p:spPr>
          <a:xfrm>
            <a:off x="1794529" y="4282341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òn 3"/>
          <p:cNvSpPr/>
          <p:nvPr/>
        </p:nvSpPr>
        <p:spPr>
          <a:xfrm>
            <a:off x="8070868" y="117468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3"/>
          <p:cNvSpPr/>
          <p:nvPr/>
        </p:nvSpPr>
        <p:spPr>
          <a:xfrm>
            <a:off x="7625579" y="82140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òn 9"/>
          <p:cNvSpPr/>
          <p:nvPr/>
        </p:nvSpPr>
        <p:spPr>
          <a:xfrm>
            <a:off x="8070867" y="461210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9"/>
          <p:cNvSpPr/>
          <p:nvPr/>
        </p:nvSpPr>
        <p:spPr>
          <a:xfrm>
            <a:off x="7692993" y="4192999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126" y="1466701"/>
            <a:ext cx="80562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TOWNS AND CITIES </a:t>
            </a:r>
            <a:endParaRPr lang="en-US" sz="6600" b="1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Stencil" panose="040409050D0802020404" pitchFamily="82" charset="0"/>
              <a:ea typeface="MS Mincho" panose="02020609040205080304" pitchFamily="4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3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86177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0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1</a:t>
            </a:r>
            <a:endParaRPr lang="en-US" altLang="en-US" sz="5000" b="1" dirty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Complete the questions. Then choose the correct answers.</a:t>
            </a:r>
            <a:endParaRPr lang="en-US" sz="32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80037" y="3586848"/>
            <a:ext cx="22386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334" y="852085"/>
            <a:ext cx="7401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 school on the ship?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792" y="1707782"/>
            <a:ext cx="323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there is.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9528" y="1662827"/>
            <a:ext cx="42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there isn’t.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334" y="2563479"/>
            <a:ext cx="826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______there any swimming pools?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96" y="3241166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there are.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9632" y="3196211"/>
            <a:ext cx="42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there aren’t.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334" y="4096863"/>
            <a:ext cx="11490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How many cafés and restaurants _____ there on the ship?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896" y="4862528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there are.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9632" y="4817573"/>
            <a:ext cx="42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There are twenty.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25847" y="795556"/>
            <a:ext cx="795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Is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5847" y="2547975"/>
            <a:ext cx="1283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3440" y="4059321"/>
            <a:ext cx="919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  <p:bldP spid="23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Photo | Grammar word on an yellow background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3514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4943" y="1517529"/>
          <a:ext cx="7740430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0430"/>
              </a:tblGrid>
              <a:tr h="277495">
                <a:tc>
                  <a:txBody>
                    <a:bodyPr/>
                    <a:lstStyle/>
                    <a:p>
                      <a:pPr marL="0" marR="9620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+ </a:t>
                      </a:r>
                      <a:r>
                        <a:rPr lang="en-US" sz="3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/ an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singular Noun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598" y="1404220"/>
            <a:ext cx="10839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:</a:t>
            </a:r>
            <a:endParaRPr lang="en-US" sz="3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98" y="438638"/>
            <a:ext cx="6096000" cy="61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0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Arial" panose="020B0604020202020204" pitchFamily="34" charset="0"/>
                <a:cs typeface="Mongolian Baiti" panose="03000500000000000000" pitchFamily="66" charset="0"/>
              </a:rPr>
              <a:t>THERE IS (= There’s)  </a:t>
            </a:r>
            <a:endParaRPr lang="en-US" sz="3000" dirty="0">
              <a:solidFill>
                <a:srgbClr val="C00000"/>
              </a:solidFill>
              <a:effectLst/>
              <a:latin typeface="Berlin Sans FB Demi" panose="020E0802020502020306" pitchFamily="34" charset="0"/>
              <a:ea typeface="Arial" panose="020B0604020202020204" pitchFamily="34" charset="0"/>
              <a:cs typeface="Mongolian Baiti" panose="03000500000000000000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54316" y="3676409"/>
          <a:ext cx="8195739" cy="59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73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/ an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singular Noun </a:t>
                      </a:r>
                      <a:endParaRPr lang="en-US" sz="3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853" y="2348010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 There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pen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 the desk.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950" y="3640682"/>
            <a:ext cx="10839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: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853" y="4451417"/>
            <a:ext cx="7861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sng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buffalo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rice field.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73677" y="5038273"/>
            <a:ext cx="2661922" cy="830801"/>
            <a:chOff x="2773677" y="5038273"/>
            <a:chExt cx="2661922" cy="830801"/>
          </a:xfrm>
        </p:grpSpPr>
        <p:sp>
          <p:nvSpPr>
            <p:cNvPr id="6" name="Right Brace 5"/>
            <p:cNvSpPr/>
            <p:nvPr/>
          </p:nvSpPr>
          <p:spPr>
            <a:xfrm rot="5400000">
              <a:off x="3427424" y="4669007"/>
              <a:ext cx="206347" cy="94487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73677" y="5284299"/>
              <a:ext cx="2661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(= isn’t) </a:t>
              </a:r>
              <a:endPara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341" y="2123330"/>
            <a:ext cx="9138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Ex</a:t>
            </a:r>
            <a:r>
              <a:rPr lang="en-US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there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eraser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your school bag? </a:t>
            </a:r>
            <a:endParaRPr lang="en-US" sz="32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57741" y="713826"/>
          <a:ext cx="7007308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7308"/>
              </a:tblGrid>
              <a:tr h="278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there + </a:t>
                      </a:r>
                      <a:r>
                        <a:rPr lang="en-US" sz="3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a/an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singular Noun?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41335" y="1330259"/>
            <a:ext cx="5999976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there is. / No, there isn’t.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504" y="616433"/>
            <a:ext cx="11835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(?) : </a:t>
            </a:r>
            <a:endParaRPr kumimoji="0" lang="en-US" altLang="en-US" sz="3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002" y="2708105"/>
            <a:ext cx="617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sz="3200" b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No,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not.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1691" y="1304529"/>
          <a:ext cx="6064069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4069"/>
              </a:tblGrid>
              <a:tr h="290830"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+ plural Noun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9685" y="3247568"/>
          <a:ext cx="8512629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2629"/>
              </a:tblGrid>
              <a:tr h="288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3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plural noun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113" y="1228089"/>
            <a:ext cx="981925" cy="59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(+) :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8057" y="431226"/>
            <a:ext cx="606406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00550" algn="l"/>
              </a:tabLst>
            </a:pPr>
            <a:r>
              <a:rPr lang="en-US" altLang="en-US" sz="3000" b="1" dirty="0">
                <a:solidFill>
                  <a:srgbClr val="C00000"/>
                </a:solidFill>
                <a:latin typeface="Berlin Sans FB Demi" panose="020E0802020502020306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2)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THERE ARE (= There’re)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60009" y="2004429"/>
            <a:ext cx="9128871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There </a:t>
            </a:r>
            <a:r>
              <a:rPr kumimoji="0" lang="en-US" altLang="en-US" sz="3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are</a:t>
            </a: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three apples 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 picnic basket.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057" y="3201617"/>
            <a:ext cx="10839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: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008" y="4023982"/>
            <a:ext cx="95382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400" b="0" i="0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are not </a:t>
            </a: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any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books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on the desk.</a:t>
            </a: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53038" y="4513911"/>
            <a:ext cx="3180477" cy="963593"/>
            <a:chOff x="1453038" y="4513911"/>
            <a:chExt cx="3180477" cy="963593"/>
          </a:xfrm>
        </p:grpSpPr>
        <p:sp>
          <p:nvSpPr>
            <p:cNvPr id="21" name="Right Brace 20"/>
            <p:cNvSpPr/>
            <p:nvPr/>
          </p:nvSpPr>
          <p:spPr>
            <a:xfrm rot="5400000">
              <a:off x="2718749" y="3634847"/>
              <a:ext cx="383878" cy="2142006"/>
            </a:xfrm>
            <a:prstGeom prst="rightBrace">
              <a:avLst>
                <a:gd name="adj1" fmla="val 0"/>
                <a:gd name="adj2" fmla="val 5185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53038" y="4861951"/>
              <a:ext cx="31804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= there aren’t) </a:t>
              </a:r>
              <a:endPara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2685</Words>
  <Application>WPS Presentation</Application>
  <PresentationFormat>Widescreen</PresentationFormat>
  <Paragraphs>228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0" baseType="lpstr">
      <vt:lpstr>Arial</vt:lpstr>
      <vt:lpstr>SimSun</vt:lpstr>
      <vt:lpstr>Wingdings</vt:lpstr>
      <vt:lpstr>Britannic Bold</vt:lpstr>
      <vt:lpstr>Segoe UI Light</vt:lpstr>
      <vt:lpstr>Times New Roman</vt:lpstr>
      <vt:lpstr>MS Mincho</vt:lpstr>
      <vt:lpstr>Yu Gothic UI</vt:lpstr>
      <vt:lpstr>Wingdings 2</vt:lpstr>
      <vt:lpstr>Gill Sans MT</vt:lpstr>
      <vt:lpstr>Verdana</vt:lpstr>
      <vt:lpstr>Stencil</vt:lpstr>
      <vt:lpstr>VNI-Bandit</vt:lpstr>
      <vt:lpstr>Berlin Sans FB Demi</vt:lpstr>
      <vt:lpstr>Mongolian Baiti</vt:lpstr>
      <vt:lpstr>Microsoft YaHei</vt:lpstr>
      <vt:lpstr>Arial Unicode MS</vt:lpstr>
      <vt:lpstr>Calibri Light</vt:lpstr>
      <vt:lpstr>Calibri</vt:lpstr>
      <vt:lpstr>VNI-Palatin</vt:lpstr>
      <vt:lpstr>Segoe Print</vt:lpstr>
      <vt:lpstr>Constantia</vt:lpstr>
      <vt:lpstr>Imprint MT Shadow</vt:lpstr>
      <vt:lpstr>VNI-Fato</vt:lpstr>
      <vt:lpstr>Bradley Hand ITC</vt:lpstr>
      <vt:lpstr>Ravie</vt:lpstr>
      <vt:lpstr>Gisha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PHAM THI THUY</cp:lastModifiedBy>
  <cp:revision>35</cp:revision>
  <dcterms:created xsi:type="dcterms:W3CDTF">2021-04-24T05:30:00Z</dcterms:created>
  <dcterms:modified xsi:type="dcterms:W3CDTF">2021-07-22T03:33:21Z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